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559675" cy="10691800"/>
  <p:embeddedFontLst>
    <p:embeddedFont>
      <p:font typeface="Manrope"/>
      <p:regular r:id="rId17"/>
      <p:bold r:id="rId18"/>
    </p:embeddedFont>
  </p:embeddedFontLst>
  <p:custDataLst>
    <p:tags r:id="rId16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747775"/>
          </p15:clr>
        </p15:guide>
        <p15:guide id="2" pos="357">
          <p15:clr>
            <a:srgbClr val="747775"/>
          </p15:clr>
        </p15:guide>
        <p15:guide id="3" pos="7318">
          <p15:clr>
            <a:srgbClr val="747775"/>
          </p15:clr>
        </p15:guide>
        <p15:guide id="4" orient="horz" pos="3909">
          <p15:clr>
            <a:srgbClr val="747775"/>
          </p15:clr>
        </p15:guide>
        <p15:guide id="5" pos="4592">
          <p15:clr>
            <a:srgbClr val="747775"/>
          </p15:clr>
        </p15:guide>
        <p15:guide id="6" pos="2499">
          <p15:clr>
            <a:srgbClr val="747775"/>
          </p15:clr>
        </p15:guide>
        <p15:guide id="7" pos="5090">
          <p15:clr>
            <a:srgbClr val="747775"/>
          </p15:clr>
        </p15:guide>
        <p15:guide id="8" pos="3509">
          <p15:clr>
            <a:srgbClr val="747775"/>
          </p15:clr>
        </p15:guide>
        <p15:guide id="9" pos="4956">
          <p15:clr>
            <a:srgbClr val="747775"/>
          </p15:clr>
        </p15:guide>
        <p15:guide id="10" orient="horz" pos="907">
          <p15:clr>
            <a:srgbClr val="747775"/>
          </p15:clr>
        </p15:guide>
        <p15:guide id="11" pos="5272">
          <p15:clr>
            <a:srgbClr val="747775"/>
          </p15:clr>
        </p15:guide>
        <p15:guide id="12" orient="horz" pos="1077">
          <p15:clr>
            <a:srgbClr val="747775"/>
          </p15:clr>
        </p15:guide>
        <p15:guide id="13" orient="horz" pos="1458">
          <p15:clr>
            <a:srgbClr val="747775"/>
          </p15:clr>
        </p15:guide>
        <p15:guide id="14" pos="4082">
          <p15:clr>
            <a:srgbClr val="747775"/>
          </p15:clr>
        </p15:guide>
        <p15:guide id="15" orient="horz" pos="2513">
          <p15:clr>
            <a:srgbClr val="747775"/>
          </p15:clr>
        </p15:guide>
        <p15:guide id="16" orient="horz" pos="3429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hfWQyW4qf4Xt5h1OpWs+l0Td1Z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 showOutlineIcons="0" horzBarState="maximized">
    <p:restoredLeft sz="16000"/>
    <p:restoredTop sz="0"/>
  </p:normalViewPr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40"/>
        <p:guide pos="357"/>
        <p:guide pos="7318"/>
        <p:guide orient="horz" pos="3909"/>
        <p:guide pos="4592"/>
        <p:guide pos="2499"/>
        <p:guide pos="5090"/>
        <p:guide pos="3509"/>
        <p:guide pos="4956"/>
        <p:guide orient="horz" pos="907"/>
        <p:guide pos="5272"/>
        <p:guide orient="horz" pos="1077"/>
        <p:guide orient="horz" pos="1458"/>
        <p:guide pos="4082"/>
        <p:guide orient="horz" pos="2513"/>
        <p:guide orient="horz" pos="3429"/>
      </p:guideLst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tags" Target="tags/tag1.xml" /><Relationship Id="rId17" Type="http://schemas.openxmlformats.org/officeDocument/2006/relationships/font" Target="fonts/font1.fntdata" /><Relationship Id="rId18" Type="http://schemas.openxmlformats.org/officeDocument/2006/relationships/font" Target="fonts/font2.fntdata" /><Relationship Id="rId19" Type="http://schemas.openxmlformats.org/officeDocument/2006/relationships/presProps" Target="presProps.xml" /><Relationship Id="rId2" Type="http://schemas.openxmlformats.org/officeDocument/2006/relationships/notesMaster" Target="notesMasters/notesMaster1.xml" /><Relationship Id="rId20" Type="http://schemas.openxmlformats.org/officeDocument/2006/relationships/viewProps" Target="viewProps.xml" /><Relationship Id="rId21" Type="http://customschemas.google.com/relationships/presentationmetadata" Target="metadata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sp>
        <p:nvSpPr>
          <p:cNvPr id="91" name="Google Shape;91;p1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p1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99" name="Shape 99"/>
        <p:cNvGrpSpPr/>
        <p:nvPr/>
      </p:nvGrpSpPr>
      <p:grpSpPr>
        <a:xfrm>
          <a:off x="0" y="0"/>
          <a:ext cx="0" cy="0"/>
        </a:xfrm>
      </p:grpSpPr>
      <p:sp>
        <p:nvSpPr>
          <p:cNvPr id="100" name="Google Shape;100;g3f8cecd49eb_4_0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f8cecd49eb_4_0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05" name="Shape 105"/>
        <p:cNvGrpSpPr/>
        <p:nvPr/>
      </p:nvGrpSpPr>
      <p:grpSpPr>
        <a:xfrm>
          <a:off x="0" y="0"/>
          <a:ext cx="0" cy="0"/>
        </a:xfrm>
      </p:grpSpPr>
      <p:sp>
        <p:nvSpPr>
          <p:cNvPr id="106" name="Google Shape;106;p2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2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21" name="Shape 121"/>
        <p:cNvGrpSpPr/>
        <p:nvPr/>
      </p:nvGrpSpPr>
      <p:grpSpPr>
        <a:xfrm>
          <a:off x="0" y="0"/>
          <a:ext cx="0" cy="0"/>
        </a:xfrm>
      </p:grpSpPr>
      <p:sp>
        <p:nvSpPr>
          <p:cNvPr id="122" name="Google Shape;122;p3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3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37" name="Shape 137"/>
        <p:cNvGrpSpPr/>
        <p:nvPr/>
      </p:nvGrpSpPr>
      <p:grpSpPr>
        <a:xfrm>
          <a:off x="0" y="0"/>
          <a:ext cx="0" cy="0"/>
        </a:xfrm>
      </p:grpSpPr>
      <p:sp>
        <p:nvSpPr>
          <p:cNvPr id="138" name="Google Shape;138;p6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p6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53" name="Shape 153"/>
        <p:cNvGrpSpPr/>
        <p:nvPr/>
      </p:nvGrpSpPr>
      <p:grpSpPr>
        <a:xfrm>
          <a:off x="0" y="0"/>
          <a:ext cx="0" cy="0"/>
        </a:xfrm>
      </p:grpSpPr>
      <p:sp>
        <p:nvSpPr>
          <p:cNvPr id="154" name="Google Shape;154;h404698af0596cba3_0_46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h404698af0596cba3_0_46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71" name="Shape 171"/>
        <p:cNvGrpSpPr/>
        <p:nvPr/>
      </p:nvGrpSpPr>
      <p:grpSpPr>
        <a:xfrm>
          <a:off x="0" y="0"/>
          <a:ext cx="0" cy="0"/>
        </a:xfrm>
      </p:grpSpPr>
      <p:sp>
        <p:nvSpPr>
          <p:cNvPr id="172" name="Google Shape;172;p8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8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92" name="Shape 192"/>
        <p:cNvGrpSpPr/>
        <p:nvPr/>
      </p:nvGrpSpPr>
      <p:grpSpPr>
        <a:xfrm>
          <a:off x="0" y="0"/>
          <a:ext cx="0" cy="0"/>
        </a:xfrm>
      </p:grpSpPr>
      <p:sp>
        <p:nvSpPr>
          <p:cNvPr id="193" name="Google Shape;193;h404698af0596cba3_0_92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h404698af0596cba3_0_92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09" name="Shape 209"/>
        <p:cNvGrpSpPr/>
        <p:nvPr/>
      </p:nvGrpSpPr>
      <p:grpSpPr>
        <a:xfrm>
          <a:off x="0" y="0"/>
          <a:ext cx="0" cy="0"/>
        </a:xfrm>
      </p:grpSpPr>
      <p:sp>
        <p:nvSpPr>
          <p:cNvPr id="210" name="Google Shape;210;p10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p10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30" name="Shape 230"/>
        <p:cNvGrpSpPr/>
        <p:nvPr/>
      </p:nvGrpSpPr>
      <p:grpSpPr>
        <a:xfrm>
          <a:off x="0" y="0"/>
          <a:ext cx="0" cy="0"/>
        </a:xfrm>
      </p:grpSpPr>
      <p:sp>
        <p:nvSpPr>
          <p:cNvPr id="231" name="Google Shape;231;p11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11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p12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248" name="Google Shape;248;p12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66" name="Shape 266"/>
        <p:cNvGrpSpPr/>
        <p:nvPr/>
      </p:nvGrpSpPr>
      <p:grpSpPr>
        <a:xfrm>
          <a:off x="0" y="0"/>
          <a:ext cx="0" cy="0"/>
        </a:xfrm>
      </p:grpSpPr>
      <p:sp>
        <p:nvSpPr>
          <p:cNvPr id="267" name="Google Shape;267;h404698af0596cba3_0_190:notes"/>
          <p:cNvSpPr txBox="1"/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h404698af0596cba3_0_190:notes"/>
          <p:cNvSpPr/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sp>
        <p:nvSpPr>
          <p:cNvPr id="286" name="Google Shape;286;p15:notes"/>
          <p:cNvSpPr txBox="1"/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15:notes"/>
          <p:cNvSpPr/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Обычный 1" type="blank">
  <p:cSld name="BLANK">
    <p:bg>
      <p:bgPr>
        <a:solidFill>
          <a:srgbClr val="FFFFFF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</a:xfrm>
      </p:grpSpPr>
      <p:sp>
        <p:nvSpPr>
          <p:cNvPr id="8" name="Google Shape;8;p17"/>
          <p:cNvSpPr txBox="1"/>
          <p:nvPr>
            <p:ph type="title"/>
          </p:nvPr>
        </p:nvSpPr>
        <p:spPr>
          <a:xfrm>
            <a:off x="1523880" y="1122480"/>
            <a:ext cx="9142560" cy="238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type="dt" idx="10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type="ftr" idx="1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type="sldNum" idx="1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7"/>
          <p:cNvSpPr txBox="1"/>
          <p:nvPr>
            <p:ph type="body" idx="1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Обычный 8">
  <p:cSld name="Обычный 8">
    <p:bg>
      <p:bgPr>
        <a:solidFill>
          <a:srgbClr val="FFFFFF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</a:xfrm>
      </p:grpSpPr>
      <p:sp>
        <p:nvSpPr>
          <p:cNvPr id="14" name="Google Shape;14;p18"/>
          <p:cNvSpPr txBox="1"/>
          <p:nvPr>
            <p:ph type="dt" idx="10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8"/>
          <p:cNvSpPr txBox="1"/>
          <p:nvPr>
            <p:ph type="ftr" idx="1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8"/>
          <p:cNvSpPr txBox="1"/>
          <p:nvPr>
            <p:ph type="sldNum" idx="1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 spc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Google Shape;17;p18"/>
          <p:cNvSpPr txBox="1"/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8"/>
          <p:cNvSpPr txBox="1"/>
          <p:nvPr>
            <p:ph type="body" idx="1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6"/>
          <p:cNvSpPr txBox="1"/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hf hdr="0" ftr="0" dt="0"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Relationship Id="rId4" Type="http://schemas.openxmlformats.org/officeDocument/2006/relationships/hyperlink" Target="https://nafi.ru/polls/kazhdyy-tretiy-rabotodatel-realizuet-programmy-korporativnogo-volonterstva/" TargetMode="External" /><Relationship Id="rId5" Type="http://schemas.openxmlformats.org/officeDocument/2006/relationships/image" Target="../media/image5.png" /><Relationship Id="rId6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7.jpe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12.jpe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Relationship Id="rId7" Type="http://schemas.openxmlformats.org/officeDocument/2006/relationships/image" Target="../media/image1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3.jpeg" /><Relationship Id="rId4" Type="http://schemas.openxmlformats.org/officeDocument/2006/relationships/hyperlink" Target="https://sr2024.rzd.ru/ru/about-report?ysclid=mtwkggly1148980315" TargetMode="External" /><Relationship Id="rId5" Type="http://schemas.openxmlformats.org/officeDocument/2006/relationships/hyperlink" Target="https://www.pochta.ru/news/item/post-2351" TargetMode="External" /><Relationship Id="rId6" Type="http://schemas.openxmlformats.org/officeDocument/2006/relationships/hyperlink" Target="https://ok.ru/mtsbank/topic/158851273849078" TargetMode="External" /><Relationship Id="rId7" Type="http://schemas.openxmlformats.org/officeDocument/2006/relationships/image" Target="../media/image14.png" /><Relationship Id="rId8" Type="http://schemas.openxmlformats.org/officeDocument/2006/relationships/image" Target="../media/image1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6.jpeg" /><Relationship Id="rId4" Type="http://schemas.openxmlformats.org/officeDocument/2006/relationships/hyperlink" Target="https://nafi.ru/polls/kazhdyy-tretiy-rabotodatel-realizuet-programmy-korporativnogo-volonterstva/" TargetMode="External" /><Relationship Id="rId5" Type="http://schemas.openxmlformats.org/officeDocument/2006/relationships/image" Target="../media/image1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8.jpe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21.png" /><Relationship Id="rId7" Type="http://schemas.openxmlformats.org/officeDocument/2006/relationships/image" Target="../media/image22.png" /><Relationship Id="rId8" Type="http://schemas.openxmlformats.org/officeDocument/2006/relationships/image" Target="../media/image23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24.jpeg" /><Relationship Id="rId4" Type="http://schemas.openxmlformats.org/officeDocument/2006/relationships/image" Target="../media/image25.png" /><Relationship Id="rId5" Type="http://schemas.openxmlformats.org/officeDocument/2006/relationships/image" Target="../media/image26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29.png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27.jpeg" /><Relationship Id="rId4" Type="http://schemas.openxmlformats.org/officeDocument/2006/relationships/hyperlink" Target="https://yadonor.ru/partner/activity#your" TargetMode="External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28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30.jpeg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93" name="Shape 93"/>
        <p:cNvGrpSpPr/>
        <p:nvPr/>
      </p:nvGrpSpPr>
      <p:grpSpPr>
        <a:xfrm>
          <a:off x="0" y="0"/>
          <a:ext cx="0" cy="0"/>
        </a:xfrm>
      </p:grpSpPr>
      <p:pic>
        <p:nvPicPr>
          <p:cNvPr id="94" name="Google Shape;94;p1" title="Container.jpg"/>
          <p:cNvPicPr preferRelativeResize="0"/>
          <p:nvPr/>
        </p:nvPicPr>
        <p:blipFill>
          <a:blip r:embed="rId3">
            <a:alphaModFix/>
          </a:blip>
          <a:srcRect t="3332" b="3323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6186" y="544586"/>
            <a:ext cx="1078920" cy="43884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473879" y="453580"/>
            <a:ext cx="27660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Портал «+Я»</a:t>
            </a:r>
            <a:br>
              <a:rPr lang="ru-RU" sz="1600" b="0" i="0" u="none" strike="noStrike" cap="none" spc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донорство‑плазмы.рф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433086" y="3780276"/>
            <a:ext cx="9973800" cy="11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6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Корпоративное </a:t>
            </a:r>
            <a:endParaRPr sz="4600" b="1" i="0" u="none" strike="noStrike" cap="none" spc="0">
              <a:solidFill>
                <a:srgbClr val="FAFF6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6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донорство крови</a:t>
            </a:r>
            <a:endParaRPr sz="4600" b="1" i="0" u="none" strike="noStrike" cap="none" spc="0">
              <a:solidFill>
                <a:srgbClr val="FAFF6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endParaRPr sz="4600" b="1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470852" y="5314775"/>
            <a:ext cx="85143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Социальная инициатива, которая одновременно работает на сотрудников, HR-бренд и PR </a:t>
            </a:r>
            <a:endParaRPr sz="30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02" name="Shape 102"/>
        <p:cNvGrpSpPr/>
        <p:nvPr/>
      </p:nvGrpSpPr>
      <p:grpSpPr>
        <a:xfrm>
          <a:off x="0" y="0"/>
          <a:ext cx="0" cy="0"/>
        </a:xfrm>
      </p:grpSpPr>
      <p:sp>
        <p:nvSpPr>
          <p:cNvPr id="103" name="Google Shape;103;g3f8cecd49eb_4_0"/>
          <p:cNvSpPr txBox="1"/>
          <p:nvPr>
            <p:ph type="body" idx="1"/>
          </p:nvPr>
        </p:nvSpPr>
        <p:spPr>
          <a:xfrm>
            <a:off x="558475" y="1462318"/>
            <a:ext cx="11058300" cy="51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Донорство как бизнес-инструмент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…………………………………………………………………………………………………………………………………….…………………..… 3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Лояльность и удержание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………………………………………………………………………………………………………………………………………………………….………………………. 4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Коммуникационные возможности 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…………………………………………………………………………..…………………………………………………………………….………….. 5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Возможность заявить о кейсе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……………………………………………………………………………………………………………………………………………………………………….. 6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Это уже делают крупнейшие работодатели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……………………………………………………….……………………………………………………………………………….. 7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Тимбилдинг с социальной миссией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…..…………………………….………………………………………………………………………………………………………………………… 8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Что получает сотрудник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……………………………………………………………………………………………………………………………………………….…………………………………….9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Важный принцип — добровольность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…………………………………………………………………………………………………………………………………………….……………10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SzPct val="82353"/>
              <a:buNone/>
            </a:pP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Как запустить акцию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………………………………………………………………………………………………………………………………………………………….……………….………………. 11</a:t>
            </a:r>
            <a:b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6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Что получает компания, организуя донорскую акцию?………………………………………………………………………………………….……… </a:t>
            </a:r>
            <a:r>
              <a:rPr lang="ru-RU" sz="6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12</a:t>
            </a:r>
            <a:endParaRPr sz="6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121739"/>
              <a:buNone/>
            </a:pPr>
            <a:endParaRPr sz="46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373333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ct val="373333"/>
              <a:buFont typeface="Arial"/>
              <a:buNone/>
            </a:pPr>
            <a:endParaRPr sz="1500"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311111"/>
              <a:buNone/>
            </a:pPr>
            <a:endParaRPr/>
          </a:p>
        </p:txBody>
      </p:sp>
      <p:sp>
        <p:nvSpPr>
          <p:cNvPr id="104" name="Google Shape;104;g3f8cecd49eb_4_0"/>
          <p:cNvSpPr/>
          <p:nvPr/>
        </p:nvSpPr>
        <p:spPr>
          <a:xfrm>
            <a:off x="463192" y="481500"/>
            <a:ext cx="11755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Содержание:</a:t>
            </a:r>
            <a:endParaRPr sz="4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08" name="Shape 108"/>
        <p:cNvGrpSpPr/>
        <p:nvPr/>
      </p:nvGrpSpPr>
      <p:grpSpPr>
        <a:xfrm>
          <a:off x="0" y="0"/>
          <a:ext cx="0" cy="0"/>
        </a:xfrm>
      </p:grpSpPr>
      <p:pic>
        <p:nvPicPr>
          <p:cNvPr id="109" name="Google Shape;109;p2" title="4у434ц43ц.jpg"/>
          <p:cNvPicPr preferRelativeResize="0"/>
          <p:nvPr/>
        </p:nvPicPr>
        <p:blipFill>
          <a:blip r:embed="rId3">
            <a:alphaModFix/>
          </a:blip>
          <a:srcRect l="2768" r="2777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10" name="Google Shape;110;p2"/>
          <p:cNvSpPr/>
          <p:nvPr/>
        </p:nvSpPr>
        <p:spPr>
          <a:xfrm>
            <a:off x="458154" y="475000"/>
            <a:ext cx="117555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Донорство как бизнес-инструмент</a:t>
            </a:r>
            <a:r>
              <a:rPr lang="ru-RU" sz="4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4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464079" y="1200350"/>
            <a:ext cx="11246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Корпоративное донорство — это простой и понятный сотруднику способ регулярно участвовать </a:t>
            </a:r>
            <a:endParaRPr sz="1600" b="1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 социально значимой </a:t>
            </a:r>
            <a:r>
              <a:rPr lang="ru-RU" sz="16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деятельности</a:t>
            </a:r>
            <a:r>
              <a:rPr lang="ru-RU" sz="16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. </a:t>
            </a:r>
            <a:r>
              <a:rPr lang="ru-RU" sz="16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Донорство </a:t>
            </a:r>
            <a:r>
              <a:rPr lang="ru-RU" sz="16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не требует специальных навыков, легко масштабируется внутри компании и работает одновременно на несколько направлений. </a:t>
            </a:r>
            <a:endParaRPr sz="1600" b="1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2" name="Google Shape;112;p2"/>
          <p:cNvSpPr txBox="1"/>
          <p:nvPr>
            <p:ph type="sldNum" idx="12"/>
          </p:nvPr>
        </p:nvSpPr>
        <p:spPr>
          <a:xfrm>
            <a:off x="8965127" y="6144868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rgbClr val="FFFFFF"/>
                </a:solidFill>
              </a:rPr>
              <a:t>3</a:t>
            </a:fld>
            <a:endParaRPr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6305775" y="3389470"/>
            <a:ext cx="4110600" cy="9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Участие </a:t>
            </a: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 </a:t>
            </a: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важно</a:t>
            </a: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й для общества инициативе укрепляет связь с компанией.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7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6295922" y="3009544"/>
            <a:ext cx="4830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Удержание сотрудников</a:t>
            </a:r>
            <a:endParaRPr sz="18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466573" y="5111850"/>
            <a:ext cx="34905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</a:t>
            </a: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оддерживает </a:t>
            </a: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атмосферу </a:t>
            </a: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взаимопомощи и социальной ответственности.</a:t>
            </a:r>
            <a:endParaRPr sz="13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7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464799" y="4725793"/>
            <a:ext cx="4830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Корпоративная культура</a:t>
            </a:r>
            <a:endParaRPr sz="18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6302325" y="5111850"/>
            <a:ext cx="3708900" cy="9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</a:t>
            </a: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озволяет компании демонстрировать вклад в решение </a:t>
            </a: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социальных задач </a:t>
            </a:r>
            <a:endParaRPr sz="130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во внешних коммуникациях.</a:t>
            </a:r>
            <a:endParaRPr sz="1400" b="0" i="0" u="none" strike="noStrike" cap="none" spc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6300578" y="4725793"/>
            <a:ext cx="4830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Репутация и PR</a:t>
            </a:r>
            <a:endParaRPr sz="18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462792" y="3389470"/>
            <a:ext cx="4876500" cy="9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Помогает формировать привлекательный образ работодателя и созда</a:t>
            </a:r>
            <a: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ёт</a:t>
            </a: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дополнительные точки</a:t>
            </a:r>
            <a:br>
              <a:rPr lang="ru-RU" sz="13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контакта с сотрудниками.</a:t>
            </a:r>
            <a:endParaRPr sz="13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3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spc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462892" y="3009548"/>
            <a:ext cx="49881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Укрепление HR-бренда</a:t>
            </a:r>
            <a:endParaRPr sz="18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24" name="Shape 124"/>
        <p:cNvGrpSpPr/>
        <p:nvPr/>
      </p:nvGrpSpPr>
      <p:grpSpPr>
        <a:xfrm>
          <a:off x="0" y="0"/>
          <a:ext cx="0" cy="0"/>
        </a:xfrm>
      </p:grpSpPr>
      <p:pic>
        <p:nvPicPr>
          <p:cNvPr id="125" name="Google Shape;125;p3" title="Rectangle 57790022.jpg"/>
          <p:cNvPicPr preferRelativeResize="0"/>
          <p:nvPr/>
        </p:nvPicPr>
        <p:blipFill>
          <a:blip r:embed="rId3">
            <a:alphaModFix/>
          </a:blip>
          <a:srcRect l="6976" t="4544" r="3015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26" name="Google Shape;126;p3"/>
          <p:cNvSpPr/>
          <p:nvPr/>
        </p:nvSpPr>
        <p:spPr>
          <a:xfrm>
            <a:off x="583850" y="4611450"/>
            <a:ext cx="5178300" cy="13512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D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0C0C0C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0C0C0C"/>
              </a:solidFill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759342" y="4835811"/>
            <a:ext cx="34566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  <a:t>Вывод</a:t>
            </a:r>
            <a:endParaRPr sz="2000" b="0" i="0" u="none" strike="noStrike" cap="none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772875" y="5218619"/>
            <a:ext cx="5991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-RU" sz="1300" b="1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  <a:t>Корпоративное волонтёрство дает сотруднику причину</a:t>
            </a:r>
            <a:br>
              <a:rPr lang="ru-RU" sz="1300" b="1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 b="1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  <a:t>чувствовать себя частью компании и общества</a:t>
            </a:r>
            <a:r>
              <a:rPr lang="ru-RU" sz="1300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  <a:t>. </a:t>
            </a: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32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469736" y="6105403"/>
            <a:ext cx="111474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984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 b="0" i="0" u="none" strike="noStrike" cap="none" spc="0">
                <a:solidFill>
                  <a:srgbClr val="757575"/>
                </a:solidFill>
                <a:latin typeface="Manrope"/>
                <a:ea typeface="Manrope"/>
                <a:cs typeface="Manrope"/>
                <a:sym typeface="Manrope"/>
              </a:rPr>
              <a:t>Источник:</a:t>
            </a:r>
            <a:r>
              <a:rPr lang="ru-RU" sz="1000" b="0" i="0" u="sng" strike="noStrike" cap="none" spc="0">
                <a:solidFill>
                  <a:schemeClr val="hlink"/>
                </a:solidFill>
                <a:latin typeface="Manrope"/>
                <a:ea typeface="Manrope"/>
                <a:cs typeface="Manrope"/>
                <a:sym typeface="Manrope"/>
                <a:hlinkClick r:id="rId4"/>
              </a:rPr>
              <a:t> </a:t>
            </a:r>
            <a:r>
              <a:rPr lang="ru-RU" sz="1000" b="0" i="0" u="sng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НАФИ — исследование корпоративного волонтёрства, 2024</a:t>
            </a:r>
            <a:endParaRPr sz="1000" b="0" i="0" u="none" strike="noStrike" cap="none" spc="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464747" y="475000"/>
            <a:ext cx="117561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Лояльность и удержание</a:t>
            </a:r>
            <a:endParaRPr sz="4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464075" y="1203525"/>
            <a:ext cx="107454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Социальная активность создаёт дополнительную эмоциональную связь сотрудника с работодателем.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475028" y="3603453"/>
            <a:ext cx="3545100" cy="9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spAutoFit/>
          </a:bodyPr>
          <a:lstStyle/>
          <a:p>
            <a:pPr marL="0" marR="0" lvl="0" indent="0" algn="l" rtl="0">
              <a:lnSpc>
                <a:spcPct val="14175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россиян позитивно относятся </a:t>
            </a:r>
            <a:endParaRPr sz="12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5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к корпоративному волонтерству, отмечая </a:t>
            </a:r>
            <a:endParaRPr sz="120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5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его пользу для сотрудников и компаний</a:t>
            </a:r>
            <a:endParaRPr sz="1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4217798" y="3603453"/>
            <a:ext cx="4204800" cy="9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spAutoFit/>
          </a:bodyPr>
          <a:lstStyle/>
          <a:p>
            <a:pPr marL="0" marR="0" lvl="0" indent="0" algn="l" rtl="0">
              <a:lnSpc>
                <a:spcPct val="14175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опрошенных считают, что участие в волонтерских инициативах позволяет</a:t>
            </a:r>
            <a:r>
              <a:rPr lang="ru-RU" sz="12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2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почувствовать себя общественно полезными</a:t>
            </a:r>
            <a:endParaRPr sz="1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"/>
          <p:cNvSpPr txBox="1"/>
          <p:nvPr>
            <p:ph type="sldNum" idx="12"/>
          </p:nvPr>
        </p:nvSpPr>
        <p:spPr>
          <a:xfrm>
            <a:off x="8972198" y="6144573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4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5" name="Google Shape;135;p3" title="91%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200" y="1813150"/>
            <a:ext cx="1645947" cy="164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" title="31%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21563" y="1814184"/>
            <a:ext cx="1645947" cy="1645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40" name="Shape 140"/>
        <p:cNvGrpSpPr/>
        <p:nvPr/>
      </p:nvGrpSpPr>
      <p:grpSpPr>
        <a:xfrm>
          <a:off x="0" y="0"/>
          <a:ext cx="0" cy="0"/>
        </a:xfrm>
      </p:grpSpPr>
      <p:pic>
        <p:nvPicPr>
          <p:cNvPr id="141" name="Google Shape;141;p6" title="Rectangle 57790023.png"/>
          <p:cNvPicPr preferRelativeResize="0"/>
          <p:nvPr/>
        </p:nvPicPr>
        <p:blipFill>
          <a:blip r:embed="rId3">
            <a:alphaModFix/>
          </a:blip>
          <a:srcRect l="37725" r="11821"/>
          <a:stretch>
            <a:fillRect/>
          </a:stretch>
        </p:blipFill>
        <p:spPr>
          <a:xfrm>
            <a:off x="7064400" y="0"/>
            <a:ext cx="51276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42" name="Google Shape;142;p6"/>
          <p:cNvSpPr/>
          <p:nvPr/>
        </p:nvSpPr>
        <p:spPr>
          <a:xfrm>
            <a:off x="436850" y="468750"/>
            <a:ext cx="6821700" cy="12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Коммуникационные возможности</a:t>
            </a:r>
            <a:r>
              <a:rPr lang="ru-RU" sz="4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4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462425" y="1696575"/>
            <a:ext cx="6355200" cy="8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Корпоративная донорская акция —</a:t>
            </a:r>
            <a:r>
              <a:rPr lang="ru-RU" sz="1600" b="1"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это</a:t>
            </a:r>
            <a:r>
              <a:rPr lang="ru-RU" sz="1600" b="1">
                <a:latin typeface="Manrope"/>
                <a:ea typeface="Manrope"/>
                <a:cs typeface="Manrope"/>
                <a:sym typeface="Manrope"/>
              </a:rPr>
              <a:t> идеальный инфоповод</a:t>
            </a:r>
            <a:r>
              <a:rPr lang="ru-RU" sz="1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. 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 txBox="1"/>
          <p:nvPr>
            <p:ph type="sldNum" idx="12"/>
          </p:nvPr>
        </p:nvSpPr>
        <p:spPr>
          <a:xfrm>
            <a:off x="8965492" y="6154996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5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470125" y="3548875"/>
            <a:ext cx="2121600" cy="6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6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У</a:t>
            </a: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частие компании в социальной инициативе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138" y="3026363"/>
            <a:ext cx="376112" cy="3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/>
          <p:nvPr/>
        </p:nvSpPr>
        <p:spPr>
          <a:xfrm>
            <a:off x="3364250" y="3548875"/>
            <a:ext cx="2277600" cy="8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ru-RU" sz="16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Фото и видео, которые интересно смотреть</a:t>
            </a:r>
            <a:endParaRPr sz="1600" b="1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48" name="Google Shape;14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1275" y="3026363"/>
            <a:ext cx="359640" cy="3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/>
          <p:nvPr/>
        </p:nvSpPr>
        <p:spPr>
          <a:xfrm>
            <a:off x="470125" y="5195525"/>
            <a:ext cx="2121600" cy="5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6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«Живые» истории участников акции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138" y="4679147"/>
            <a:ext cx="366509" cy="3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3364250" y="5195525"/>
            <a:ext cx="2700900" cy="5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6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Цифры, которыми приятно поделиться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61275" y="4679147"/>
            <a:ext cx="357555" cy="359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56" name="Shape 156"/>
        <p:cNvGrpSpPr/>
        <p:nvPr/>
      </p:nvGrpSpPr>
      <p:grpSpPr>
        <a:xfrm>
          <a:off x="0" y="0"/>
          <a:ext cx="0" cy="0"/>
        </a:xfrm>
      </p:grpSpPr>
      <p:pic>
        <p:nvPicPr>
          <p:cNvPr id="157" name="Google Shape;157;h404698af0596cba3_0_46" title="Photo3.jpg"/>
          <p:cNvPicPr preferRelativeResize="0"/>
          <p:nvPr/>
        </p:nvPicPr>
        <p:blipFill>
          <a:blip r:embed="rId3">
            <a:alphaModFix/>
          </a:blip>
          <a:srcRect l="18547" r="31583"/>
          <a:stretch>
            <a:fillRect/>
          </a:stretch>
        </p:blipFill>
        <p:spPr>
          <a:xfrm>
            <a:off x="7064400" y="0"/>
            <a:ext cx="51276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58" name="Google Shape;158;h404698af0596cba3_0_46"/>
          <p:cNvSpPr/>
          <p:nvPr/>
        </p:nvSpPr>
        <p:spPr>
          <a:xfrm>
            <a:off x="436000" y="475225"/>
            <a:ext cx="62574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Возможность</a:t>
            </a:r>
            <a:br>
              <a:rPr lang="ru-RU" sz="4200" b="1">
                <a:latin typeface="Manrope"/>
                <a:ea typeface="Manrope"/>
                <a:cs typeface="Manrope"/>
                <a:sym typeface="Manrope"/>
              </a:rPr>
            </a:br>
            <a:r>
              <a:rPr lang="ru-RU" sz="42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заявить о кейсе </a:t>
            </a:r>
            <a:endParaRPr sz="4200" b="1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59" name="Google Shape;159;h404698af0596cba3_0_46"/>
          <p:cNvSpPr/>
          <p:nvPr/>
        </p:nvSpPr>
        <p:spPr>
          <a:xfrm>
            <a:off x="462834" y="2918341"/>
            <a:ext cx="25293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Номинации: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h404698af0596cba3_0_46"/>
          <p:cNvSpPr/>
          <p:nvPr/>
        </p:nvSpPr>
        <p:spPr>
          <a:xfrm>
            <a:off x="476050" y="5814000"/>
            <a:ext cx="57681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500" b="1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Участвуя в таких акциях, компания может оформить день донора как публичный кейс.</a:t>
            </a:r>
            <a:endParaRPr sz="1500" b="1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h404698af0596cba3_0_46"/>
          <p:cNvSpPr txBox="1"/>
          <p:nvPr>
            <p:ph type="sldNum" idx="12"/>
          </p:nvPr>
        </p:nvSpPr>
        <p:spPr>
          <a:xfrm>
            <a:off x="8965277" y="6155005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6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h404698af0596cba3_0_46"/>
          <p:cNvSpPr/>
          <p:nvPr/>
        </p:nvSpPr>
        <p:spPr>
          <a:xfrm>
            <a:off x="470136" y="3891988"/>
            <a:ext cx="2616900" cy="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Корпоративные</a:t>
            </a:r>
            <a:endParaRPr sz="1600" b="1" i="0" u="none" strike="noStrike" cap="none" spc="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программы</a:t>
            </a:r>
            <a:endParaRPr sz="1600" b="1" i="0" u="none" strike="noStrike" cap="none" spc="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63" name="Google Shape;163;h404698af0596cba3_0_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150" y="3411290"/>
            <a:ext cx="359640" cy="3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h404698af0596cba3_0_46"/>
          <p:cNvSpPr/>
          <p:nvPr/>
        </p:nvSpPr>
        <p:spPr>
          <a:xfrm>
            <a:off x="2684399" y="3891988"/>
            <a:ext cx="25959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Информационные</a:t>
            </a:r>
            <a:endParaRPr sz="1600" b="1" i="0" u="none" strike="noStrike" cap="none" spc="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кампании 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h404698af0596cba3_0_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413" y="3412980"/>
            <a:ext cx="359640" cy="3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h404698af0596cba3_0_46"/>
          <p:cNvSpPr/>
          <p:nvPr/>
        </p:nvSpPr>
        <p:spPr>
          <a:xfrm>
            <a:off x="469436" y="5111271"/>
            <a:ext cx="26217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Корпоративный</a:t>
            </a:r>
            <a:b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день донора 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h404698af0596cba3_0_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269" y="4599564"/>
            <a:ext cx="359640" cy="35964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h404698af0596cba3_0_46"/>
          <p:cNvSpPr/>
          <p:nvPr/>
        </p:nvSpPr>
        <p:spPr>
          <a:xfrm>
            <a:off x="2675596" y="5111271"/>
            <a:ext cx="2595900" cy="5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Медиапроекты и истории сотрудников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h404698af0596cba3_0_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81430" y="4599564"/>
            <a:ext cx="359280" cy="35928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h404698af0596cba3_0_46"/>
          <p:cNvSpPr/>
          <p:nvPr/>
        </p:nvSpPr>
        <p:spPr>
          <a:xfrm>
            <a:off x="462800" y="1656608"/>
            <a:ext cx="6345900" cy="12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  <a:t>В России корпоративное донорство развивается уже много лет.</a:t>
            </a: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  <a:t>Ежегодно донорскую активность компаний оценивают в рамках Всероссийского конкурса «Лидер корпоративного донорства»,</a:t>
            </a: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rgbClr val="0C0C0C"/>
                </a:solidFill>
                <a:latin typeface="Manrope"/>
                <a:ea typeface="Manrope"/>
                <a:cs typeface="Manrope"/>
                <a:sym typeface="Manrope"/>
              </a:rPr>
              <a:t>который проводит Российский Красный Крест. </a:t>
            </a: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300" b="0" i="0" u="none" strike="noStrike" cap="none" spc="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spc="0">
              <a:solidFill>
                <a:srgbClr val="0C0C0C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74" name="Shape 174"/>
        <p:cNvGrpSpPr/>
        <p:nvPr/>
      </p:nvGrpSpPr>
      <p:grpSpPr>
        <a:xfrm>
          <a:off x="0" y="0"/>
          <a:ext cx="0" cy="0"/>
        </a:xfrm>
      </p:grpSpPr>
      <p:pic>
        <p:nvPicPr>
          <p:cNvPr id="175" name="Google Shape;175;p8" title="Photo9.jpg"/>
          <p:cNvPicPr preferRelativeResize="0"/>
          <p:nvPr/>
        </p:nvPicPr>
        <p:blipFill>
          <a:blip r:embed="rId3">
            <a:alphaModFix/>
          </a:blip>
          <a:srcRect t="4578" b="4578"/>
          <a:stretch>
            <a:fillRect/>
          </a:stretch>
        </p:blipFill>
        <p:spPr>
          <a:xfrm>
            <a:off x="604" y="761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76" name="Google Shape;176;p8"/>
          <p:cNvSpPr/>
          <p:nvPr/>
        </p:nvSpPr>
        <p:spPr>
          <a:xfrm>
            <a:off x="456025" y="481400"/>
            <a:ext cx="8614800" cy="1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200" b="1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Это уже делают крупнейшие работодатели</a:t>
            </a:r>
            <a:endParaRPr sz="42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469025" y="5946245"/>
            <a:ext cx="11125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984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 b="0" i="0" u="none" strike="noStrike" cap="none" spc="0">
                <a:solidFill>
                  <a:srgbClr val="757575"/>
                </a:solidFill>
                <a:latin typeface="Manrope"/>
                <a:ea typeface="Manrope"/>
                <a:cs typeface="Manrope"/>
                <a:sym typeface="Manrope"/>
              </a:rPr>
              <a:t>Источники: </a:t>
            </a:r>
            <a:r>
              <a:rPr lang="ru-RU" sz="1000" b="0" i="0" u="sng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РЖД — отчёт об устойчивом развитии за 2024 год</a:t>
            </a:r>
            <a:r>
              <a:rPr lang="ru-RU" sz="1000" b="0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;</a:t>
            </a:r>
            <a:r>
              <a:rPr lang="ru-RU" sz="1000" b="0" i="0" u="sng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Почта России, 2025;</a:t>
            </a:r>
            <a:r>
              <a:rPr lang="ru-RU" sz="1000" b="0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000" b="0" i="0" u="sng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МТС Банк, 2026</a:t>
            </a:r>
            <a:endParaRPr sz="1000" b="0" i="0" u="none" strike="noStrike" cap="none" spc="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458865" y="2740596"/>
            <a:ext cx="2878800" cy="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РЖД</a:t>
            </a:r>
            <a:endParaRPr sz="30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3856526" y="2725375"/>
            <a:ext cx="32397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Почта России</a:t>
            </a:r>
            <a:endParaRPr sz="32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484788" y="2725375"/>
            <a:ext cx="27315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4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484772" y="3368659"/>
            <a:ext cx="26283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216000" marR="0" lvl="0" indent="-2160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Font typeface="Noto Sans Symbols"/>
              <a:buChar char="●"/>
            </a:pP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Более 13 000</a:t>
            </a:r>
            <a:r>
              <a:rPr lang="ru-RU" sz="1400" b="0" i="0" u="none" strike="noStrike" cap="none" spc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работников‑доноров </a:t>
            </a:r>
            <a:endParaRPr sz="14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484772" y="3976746"/>
            <a:ext cx="27099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216000" marR="0" lvl="0" indent="-2160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Font typeface="Noto Sans Symbols"/>
              <a:buChar char="●"/>
            </a:pP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Более 5 </a:t>
            </a:r>
            <a:r>
              <a:rPr lang="ru-RU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000 литров </a:t>
            </a: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крови</a:t>
            </a:r>
            <a:endParaRPr sz="14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484762" y="4368591"/>
            <a:ext cx="29868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216000" marR="0" lvl="0" indent="-2160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Font typeface="Noto Sans Symbols"/>
              <a:buChar char="●"/>
            </a:pP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710 сотрудников</a:t>
            </a:r>
            <a:r>
              <a:rPr lang="ru-RU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— «Почётные доноры России» </a:t>
            </a:r>
            <a:endParaRPr sz="14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3885531" y="3368659"/>
            <a:ext cx="32397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216000" marR="0" lvl="0" indent="-2160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Font typeface="Noto Sans Symbols"/>
              <a:buChar char="●"/>
            </a:pP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5 000 литров крови</a:t>
            </a:r>
            <a:endParaRPr sz="14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3885531" y="3774867"/>
            <a:ext cx="3311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216000" marR="0" lvl="0" indent="-2160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Font typeface="Noto Sans Symbols"/>
              <a:buChar char="●"/>
            </a:pP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65% доноров сдавали кровь дважды и более</a:t>
            </a:r>
            <a:endParaRPr sz="1400" b="0" i="0" u="none" strike="noStrike" cap="none" spc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45720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spc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86" name="Google Shape;186;p8"/>
          <p:cNvSpPr/>
          <p:nvPr/>
        </p:nvSpPr>
        <p:spPr>
          <a:xfrm>
            <a:off x="7189061" y="2725375"/>
            <a:ext cx="33117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МТС Банк</a:t>
            </a:r>
            <a:endParaRPr sz="32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7216087" y="3774867"/>
            <a:ext cx="44703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160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Font typeface="Noto Sans Symbols"/>
              <a:buChar char="●"/>
            </a:pP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210 литров крови</a:t>
            </a:r>
            <a:r>
              <a:rPr lang="ru-RU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в общей сложности</a:t>
            </a:r>
            <a:endParaRPr sz="1400" b="0" i="0" u="none" strike="noStrike" cap="none" spc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88" name="Google Shape;188;p8"/>
          <p:cNvSpPr/>
          <p:nvPr/>
        </p:nvSpPr>
        <p:spPr>
          <a:xfrm>
            <a:off x="7216088" y="3368659"/>
            <a:ext cx="32397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160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400"/>
              <a:buFont typeface="Noto Sans Symbols"/>
              <a:buChar char="●"/>
            </a:pPr>
            <a:r>
              <a:rPr lang="ru-RU" sz="14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8 масштабных донорских акций</a:t>
            </a:r>
            <a:endParaRPr sz="14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 txBox="1"/>
          <p:nvPr>
            <p:ph type="sldNum" idx="12"/>
          </p:nvPr>
        </p:nvSpPr>
        <p:spPr>
          <a:xfrm>
            <a:off x="9086400" y="6161506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7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0" name="Google Shape;190;p8" title="image 1875.png"/>
          <p:cNvPicPr preferRelativeResize="0"/>
          <p:nvPr/>
        </p:nvPicPr>
        <p:blipFill>
          <a:blip r:embed="rId7">
            <a:alphaModFix/>
          </a:blip>
          <a:srcRect l="65087" r="3615" b="11497"/>
          <a:stretch>
            <a:fillRect/>
          </a:stretch>
        </p:blipFill>
        <p:spPr>
          <a:xfrm>
            <a:off x="9543275" y="3892052"/>
            <a:ext cx="2648717" cy="2965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8" title="Снимок экрана 2026-10-21 143420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30600" y="2425"/>
            <a:ext cx="3061400" cy="306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95" name="Shape 195"/>
        <p:cNvGrpSpPr/>
        <p:nvPr/>
      </p:nvGrpSpPr>
      <p:grpSpPr>
        <a:xfrm>
          <a:off x="0" y="0"/>
          <a:ext cx="0" cy="0"/>
        </a:xfrm>
      </p:grpSpPr>
      <p:pic>
        <p:nvPicPr>
          <p:cNvPr id="196" name="Google Shape;196;h404698af0596cba3_0_92" title="generation_null (1).jpeg"/>
          <p:cNvPicPr preferRelativeResize="0"/>
          <p:nvPr/>
        </p:nvPicPr>
        <p:blipFill>
          <a:blip r:embed="rId3">
            <a:alphaModFix/>
          </a:blip>
          <a:srcRect l="3716" t="3754" r="14067"/>
          <a:stretch>
            <a:fillRect/>
          </a:stretch>
        </p:blipFill>
        <p:spPr>
          <a:xfrm>
            <a:off x="604" y="738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97" name="Google Shape;197;h404698af0596cba3_0_92"/>
          <p:cNvSpPr/>
          <p:nvPr/>
        </p:nvSpPr>
        <p:spPr>
          <a:xfrm>
            <a:off x="471650" y="475225"/>
            <a:ext cx="112566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Тимбилдинг с социальной миссией </a:t>
            </a:r>
            <a:endParaRPr sz="4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h404698af0596cba3_0_92"/>
          <p:cNvSpPr/>
          <p:nvPr/>
        </p:nvSpPr>
        <p:spPr>
          <a:xfrm>
            <a:off x="467700" y="4673444"/>
            <a:ext cx="8652900" cy="9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28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Общая цель → Совместный</a:t>
            </a:r>
            <a:r>
              <a:rPr lang="ru-RU" sz="28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28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опыт →</a:t>
            </a:r>
            <a:br>
              <a:rPr lang="ru-RU" sz="28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28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Причастность к спасению жизней </a:t>
            </a:r>
            <a:endParaRPr sz="2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h404698af0596cba3_0_92"/>
          <p:cNvSpPr/>
          <p:nvPr/>
        </p:nvSpPr>
        <p:spPr>
          <a:xfrm>
            <a:off x="475846" y="6006975"/>
            <a:ext cx="10938600" cy="2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984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ru-RU" sz="1000" b="0" i="0" u="none" strike="noStrike" cap="none" spc="0">
                <a:solidFill>
                  <a:srgbClr val="757575"/>
                </a:solidFill>
                <a:latin typeface="Manrope"/>
                <a:ea typeface="Manrope"/>
                <a:cs typeface="Manrope"/>
                <a:sym typeface="Manrope"/>
              </a:rPr>
              <a:t>Источник: </a:t>
            </a:r>
            <a:r>
              <a:rPr lang="ru-RU" sz="1000" b="0" i="0" u="sng" strike="noStrike" cap="none" spc="0">
                <a:solidFill>
                  <a:schemeClr val="hlink"/>
                </a:solidFill>
                <a:latin typeface="Manrope"/>
                <a:ea typeface="Manrope"/>
                <a:cs typeface="Manrope"/>
                <a:sym typeface="Manrope"/>
                <a:hlinkClick r:id="rId4"/>
              </a:rPr>
              <a:t>НАФИ — исследование корпоративного волонтёрства</a:t>
            </a:r>
            <a:r>
              <a:rPr lang="ru-RU" sz="1000" b="0" i="0" u="sng" strike="noStrike" cap="none" spc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, </a:t>
            </a:r>
            <a:r>
              <a:rPr lang="ru-RU" sz="1000" b="0" i="0" u="sng" strike="noStrike" cap="none" spc="0">
                <a:solidFill>
                  <a:schemeClr val="hlink"/>
                </a:solidFill>
                <a:latin typeface="Manrope"/>
                <a:ea typeface="Manrope"/>
                <a:cs typeface="Manrope"/>
                <a:sym typeface="Manrope"/>
                <a:hlinkClick r:id="rId4"/>
              </a:rPr>
              <a:t>2024 год</a:t>
            </a:r>
            <a:endParaRPr sz="1000" b="0" i="0" u="none" strike="noStrike" cap="none" spc="0">
              <a:solidFill>
                <a:srgbClr val="DC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200" name="Google Shape;200;h404698af0596cba3_0_92"/>
          <p:cNvGrpSpPr/>
          <p:nvPr/>
        </p:nvGrpSpPr>
        <p:grpSpPr>
          <a:xfrm>
            <a:off x="467697" y="1782686"/>
            <a:ext cx="5232694" cy="2366404"/>
            <a:chOff x="8787715" y="1704874"/>
            <a:chExt cx="5232694" cy="2366404"/>
          </a:xfrm>
        </p:grpSpPr>
        <p:sp>
          <p:nvSpPr>
            <p:cNvPr id="201" name="Google Shape;201;h404698af0596cba3_0_92"/>
            <p:cNvSpPr/>
            <p:nvPr/>
          </p:nvSpPr>
          <p:spPr>
            <a:xfrm>
              <a:off x="8798619" y="2916563"/>
              <a:ext cx="4764300" cy="34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>
                  <a:solidFill>
                    <a:srgbClr val="0C0C0C"/>
                  </a:solidFill>
                  <a:latin typeface="Manrope"/>
                  <a:ea typeface="Manrope"/>
                  <a:cs typeface="Manrope"/>
                  <a:sym typeface="Manrope"/>
                </a:rPr>
                <a:t>Донорство ставит дополнительный вопрос:</a:t>
              </a:r>
              <a:endParaRPr sz="1600" b="0" i="0" u="none" strike="noStrike" cap="none" spc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h404698af0596cba3_0_92"/>
            <p:cNvSpPr/>
            <p:nvPr/>
          </p:nvSpPr>
          <p:spPr>
            <a:xfrm>
              <a:off x="8798610" y="1704874"/>
              <a:ext cx="5221800" cy="3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24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ru-RU" sz="1600" b="1" i="0" u="none" strike="noStrike" cap="none" spc="0">
                  <a:solidFill>
                    <a:srgbClr val="000000"/>
                  </a:solidFill>
                  <a:latin typeface="Manrope"/>
                  <a:ea typeface="Manrope"/>
                  <a:cs typeface="Manrope"/>
                  <a:sym typeface="Manrope"/>
                </a:rPr>
                <a:t>Обычный тимбилдинг отвечает на вопрос:</a:t>
              </a:r>
              <a:endParaRPr sz="16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h404698af0596cba3_0_92"/>
            <p:cNvSpPr/>
            <p:nvPr/>
          </p:nvSpPr>
          <p:spPr>
            <a:xfrm>
              <a:off x="8789793" y="3268478"/>
              <a:ext cx="4827900" cy="80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2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 spc="0">
                  <a:solidFill>
                    <a:srgbClr val="0C0C0C"/>
                  </a:solidFill>
                  <a:latin typeface="Manrope"/>
                  <a:ea typeface="Manrope"/>
                  <a:cs typeface="Manrope"/>
                  <a:sym typeface="Manrope"/>
                </a:rPr>
                <a:t>«Что мы можем сделать</a:t>
              </a:r>
              <a:br>
                <a:rPr lang="ru-RU" sz="1800">
                  <a:solidFill>
                    <a:srgbClr val="0C0C0C"/>
                  </a:solidFill>
                  <a:latin typeface="Manrope"/>
                  <a:ea typeface="Manrope"/>
                  <a:cs typeface="Manrope"/>
                  <a:sym typeface="Manrope"/>
                </a:rPr>
              </a:br>
              <a:r>
                <a:rPr lang="ru-RU" sz="1800" b="0" i="0" u="none" strike="noStrike" cap="none" spc="0">
                  <a:solidFill>
                    <a:srgbClr val="0C0C0C"/>
                  </a:solidFill>
                  <a:latin typeface="Manrope"/>
                  <a:ea typeface="Manrope"/>
                  <a:cs typeface="Manrope"/>
                  <a:sym typeface="Manrope"/>
                </a:rPr>
                <a:t>вместе для других?»</a:t>
              </a:r>
              <a:endParaRPr sz="1800" b="0" i="0" u="none" strike="noStrike" cap="none" spc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h404698af0596cba3_0_92"/>
            <p:cNvSpPr/>
            <p:nvPr/>
          </p:nvSpPr>
          <p:spPr>
            <a:xfrm>
              <a:off x="8787715" y="2024021"/>
              <a:ext cx="4689000" cy="3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2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 spc="0">
                  <a:solidFill>
                    <a:srgbClr val="000000"/>
                  </a:solidFill>
                  <a:latin typeface="Manrope"/>
                  <a:ea typeface="Manrope"/>
                  <a:cs typeface="Manrope"/>
                  <a:sym typeface="Manrope"/>
                </a:rPr>
                <a:t>«Как нам лучше  взаимодействовать?» </a:t>
              </a:r>
              <a:endPara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" name="Google Shape;205;h404698af0596cba3_0_92"/>
          <p:cNvSpPr txBox="1"/>
          <p:nvPr>
            <p:ph type="sldNum" idx="12"/>
          </p:nvPr>
        </p:nvSpPr>
        <p:spPr>
          <a:xfrm>
            <a:off x="8971988" y="6155005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8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06" name="Google Shape;206;h404698af0596cba3_0_92"/>
          <p:cNvGrpSpPr/>
          <p:nvPr/>
        </p:nvGrpSpPr>
        <p:grpSpPr>
          <a:xfrm>
            <a:off x="5472775" y="1534119"/>
            <a:ext cx="3438300" cy="2863538"/>
            <a:chOff x="5472775" y="1410688"/>
            <a:chExt cx="3438300" cy="2863538"/>
          </a:xfrm>
        </p:grpSpPr>
        <p:sp>
          <p:nvSpPr>
            <p:cNvPr id="207" name="Google Shape;207;h404698af0596cba3_0_92"/>
            <p:cNvSpPr/>
            <p:nvPr/>
          </p:nvSpPr>
          <p:spPr>
            <a:xfrm>
              <a:off x="5472775" y="3231125"/>
              <a:ext cx="3438300" cy="104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1">
              <a:noAutofit/>
            </a:bodyPr>
            <a:lstStyle/>
            <a:p>
              <a:pPr marL="0" lvl="0" indent="0" algn="l" rtl="0">
                <a:lnSpc>
                  <a:spcPct val="14175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1200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работающих россиян считают,</a:t>
              </a:r>
              <a:br>
                <a:rPr lang="ru-RU" sz="1200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</a:br>
              <a:r>
                <a:rPr lang="ru-RU" sz="1200">
                  <a:solidFill>
                    <a:srgbClr val="022439"/>
                  </a:solidFill>
                  <a:latin typeface="Manrope"/>
                  <a:ea typeface="Manrope"/>
                  <a:cs typeface="Manrope"/>
                  <a:sym typeface="Manrope"/>
                </a:rPr>
                <a:t>что корпоративное волонтёрство улучшает атмосферу и общение в команде </a:t>
              </a:r>
              <a:endParaRPr sz="12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endParaRPr>
            </a:p>
            <a:p>
              <a:pPr marL="0" lvl="0" indent="0" algn="l" rtl="0">
                <a:lnSpc>
                  <a:spcPct val="14175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endParaRPr>
            </a:p>
            <a:p>
              <a:pPr marL="0" marR="0" lvl="0" indent="0" algn="l" rtl="0">
                <a:lnSpc>
                  <a:spcPct val="14175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  <p:pic>
          <p:nvPicPr>
            <p:cNvPr id="208" name="Google Shape;208;h404698af0596cba3_0_92" title="29%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570488" y="1410688"/>
              <a:ext cx="1645925" cy="16459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12" name="Shape 212"/>
        <p:cNvGrpSpPr/>
        <p:nvPr/>
      </p:nvGrpSpPr>
      <p:grpSpPr>
        <a:xfrm>
          <a:off x="0" y="0"/>
          <a:ext cx="0" cy="0"/>
        </a:xfrm>
      </p:grpSpPr>
      <p:pic>
        <p:nvPicPr>
          <p:cNvPr id="213" name="Google Shape;213;p10" title="74.jpg"/>
          <p:cNvPicPr preferRelativeResize="0"/>
          <p:nvPr/>
        </p:nvPicPr>
        <p:blipFill>
          <a:blip r:embed="rId3">
            <a:alphaModFix/>
          </a:blip>
          <a:srcRect l="14537" t="9149" r="1774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14" name="Google Shape;214;p10"/>
          <p:cNvSpPr/>
          <p:nvPr/>
        </p:nvSpPr>
        <p:spPr>
          <a:xfrm>
            <a:off x="438070" y="475253"/>
            <a:ext cx="11158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Что получает сотрудник</a:t>
            </a:r>
            <a:endParaRPr sz="42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470984" y="4403107"/>
            <a:ext cx="32397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Совместный опыт</a:t>
            </a:r>
            <a:br>
              <a:rPr lang="ru-RU" sz="1700" b="0" i="0" u="none" strike="noStrike" cap="none" spc="0">
                <a:solidFill>
                  <a:srgbClr val="FAFF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с коллегами</a:t>
            </a:r>
            <a:endParaRPr sz="17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487400" y="2841788"/>
            <a:ext cx="32397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Удобный </a:t>
            </a:r>
            <a:br>
              <a:rPr lang="ru-RU" sz="1700" b="0" i="0" u="none" strike="noStrike" cap="none" spc="0">
                <a:solidFill>
                  <a:srgbClr val="FAFF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организованный</a:t>
            </a:r>
            <a:br>
              <a:rPr lang="ru-RU" sz="1700">
                <a:solidFill>
                  <a:srgbClr val="FAFF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процесс</a:t>
            </a:r>
            <a:endParaRPr sz="17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3196248" y="4403107"/>
            <a:ext cx="32397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Возможность стать регулярным донором</a:t>
            </a:r>
            <a:endParaRPr sz="17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7068579" y="2841788"/>
            <a:ext cx="32397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Возможность</a:t>
            </a:r>
            <a:br>
              <a:rPr lang="ru-RU" sz="1700" b="0" i="0" u="none" strike="noStrike" cap="none" spc="0">
                <a:solidFill>
                  <a:srgbClr val="FAFF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помочь другим</a:t>
            </a:r>
            <a:endParaRPr sz="17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3194839" y="2841788"/>
            <a:ext cx="3783300" cy="9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Возможность получить статус «Почётный донор России»</a:t>
            </a:r>
            <a:br>
              <a:rPr lang="ru-RU" sz="17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и </a:t>
            </a:r>
            <a:r>
              <a:rPr lang="ru-RU" sz="17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социальные</a:t>
            </a:r>
            <a:r>
              <a:rPr lang="ru-RU" sz="17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 льготы </a:t>
            </a:r>
            <a:endParaRPr sz="17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0"/>
          <p:cNvSpPr txBox="1"/>
          <p:nvPr>
            <p:ph type="sldNum" idx="12"/>
          </p:nvPr>
        </p:nvSpPr>
        <p:spPr>
          <a:xfrm>
            <a:off x="8974078" y="6156405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chemeClr val="lt1"/>
                </a:solidFill>
              </a:rPr>
              <a:t>9</a:t>
            </a:fld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21" name="Google Shape;221;p10"/>
          <p:cNvGrpSpPr/>
          <p:nvPr/>
        </p:nvGrpSpPr>
        <p:grpSpPr>
          <a:xfrm>
            <a:off x="567285" y="5342901"/>
            <a:ext cx="6410892" cy="839427"/>
            <a:chOff x="567300" y="5366160"/>
            <a:chExt cx="5331747" cy="992700"/>
          </a:xfrm>
        </p:grpSpPr>
        <p:sp>
          <p:nvSpPr>
            <p:cNvPr id="222" name="Google Shape;222;p10"/>
            <p:cNvSpPr/>
            <p:nvPr/>
          </p:nvSpPr>
          <p:spPr>
            <a:xfrm>
              <a:off x="567300" y="5366160"/>
              <a:ext cx="5331600" cy="992700"/>
            </a:xfrm>
            <a:prstGeom prst="roundRect">
              <a:avLst>
                <a:gd name="adj" fmla="val 0"/>
              </a:avLst>
            </a:prstGeom>
            <a:noFill/>
            <a:ln w="38100" cap="flat" cmpd="sng">
              <a:solidFill>
                <a:srgbClr val="D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DC0000"/>
                </a:solidFill>
              </a:endParaRPr>
            </a:p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solidFill>
                  <a:srgbClr val="DC0000"/>
                </a:solidFill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>
              <a:off x="702147" y="5521788"/>
              <a:ext cx="5196900" cy="74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ru-RU" sz="2000" b="1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  <a:t>Донорство безопасно. </a:t>
              </a:r>
              <a:br>
                <a:rPr lang="ru-RU" sz="2000" b="1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</a:br>
              <a:r>
                <a:rPr lang="ru-RU" sz="2000" b="1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  <a:t>Решение о допуске к донации принимает врач.</a:t>
              </a:r>
              <a:endParaRPr sz="20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endParaRPr>
            </a:p>
            <a:p>
              <a:pPr marL="0" marR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sz="2000" b="1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endParaRPr>
            </a:p>
          </p:txBody>
        </p:sp>
      </p:grpSp>
      <p:pic>
        <p:nvPicPr>
          <p:cNvPr id="224" name="Google Shape;224;p10" title="Frame 132131727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168" y="2247208"/>
            <a:ext cx="379800" cy="3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0" title="Frame 132131771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8564" y="2247213"/>
            <a:ext cx="379800" cy="3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0" title="Frame 132131771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74048" y="2237138"/>
            <a:ext cx="389875" cy="3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0" title="Frame 132131771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98568" y="3858163"/>
            <a:ext cx="359275" cy="35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0" title="Frame 132131771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6755" y="3858160"/>
            <a:ext cx="359275" cy="359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/>
          <p:nvPr/>
        </p:nvSpPr>
        <p:spPr>
          <a:xfrm>
            <a:off x="466718" y="1225719"/>
            <a:ext cx="8609700" cy="8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Компания снимает организационные барьеры: сотруднику не нужно самостоятельно искать пункт сдачи, выбирать дату и выстраивать процесс. Участие в донации становится системным.</a:t>
            </a: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300" b="0" i="0" u="none" strike="noStrike" cap="none" spc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spc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33" name="Shape 233"/>
        <p:cNvGrpSpPr/>
        <p:nvPr/>
      </p:nvGrpSpPr>
      <p:grpSpPr>
        <a:xfrm>
          <a:off x="0" y="0"/>
          <a:ext cx="0" cy="0"/>
        </a:xfrm>
      </p:grpSpPr>
      <p:pic>
        <p:nvPicPr>
          <p:cNvPr id="234" name="Google Shape;234;p11" title="01. Первый экран.jpg"/>
          <p:cNvPicPr preferRelativeResize="0"/>
          <p:nvPr/>
        </p:nvPicPr>
        <p:blipFill>
          <a:blip r:embed="rId3">
            <a:alphaModFix/>
          </a:blip>
          <a:srcRect l="1317" t="10667" r="12580" b="223"/>
          <a:stretch>
            <a:fillRect/>
          </a:stretch>
        </p:blipFill>
        <p:spPr>
          <a:xfrm>
            <a:off x="604" y="738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35" name="Google Shape;235;p11"/>
          <p:cNvSpPr/>
          <p:nvPr/>
        </p:nvSpPr>
        <p:spPr>
          <a:xfrm>
            <a:off x="431579" y="468750"/>
            <a:ext cx="117819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Важный принцип — добровольность</a:t>
            </a:r>
            <a:endParaRPr sz="42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457581" y="1200350"/>
            <a:ext cx="112395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Корпоративное донорство не должно превращаться в KPI.</a:t>
            </a:r>
            <a:endParaRPr sz="1600" b="0" i="0" u="none" strike="noStrike" cap="none" spc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464775" y="5337475"/>
            <a:ext cx="6354000" cy="10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Добровольность </a:t>
            </a:r>
            <a:r>
              <a:rPr lang="ru-RU" sz="1600" b="1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сохраняет главный смысл инициативы —</a:t>
            </a:r>
            <a:br>
              <a:rPr lang="ru-RU" sz="16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600" b="1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помощь другим.</a:t>
            </a:r>
            <a:r>
              <a:rPr lang="ru-RU" sz="16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600" b="1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Это и делает её проявлением ценностей компании,</a:t>
            </a:r>
            <a:r>
              <a:rPr lang="ru-RU" sz="16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600" b="1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а не корпоративной обязанностью. </a:t>
            </a:r>
            <a:endParaRPr sz="1600" b="0" i="0" u="none" strike="noStrike" cap="none" spc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 txBox="1"/>
          <p:nvPr>
            <p:ph type="sldNum" idx="12"/>
          </p:nvPr>
        </p:nvSpPr>
        <p:spPr>
          <a:xfrm>
            <a:off x="8965505" y="6161506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rgbClr val="FFFFFF"/>
                </a:solidFill>
              </a:rPr>
              <a:t>10</a:t>
            </a:fld>
            <a:endParaRPr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39" name="Google Shape;239;p11"/>
          <p:cNvGrpSpPr/>
          <p:nvPr/>
        </p:nvGrpSpPr>
        <p:grpSpPr>
          <a:xfrm>
            <a:off x="463575" y="3898673"/>
            <a:ext cx="6354000" cy="852285"/>
            <a:chOff x="692881" y="2111873"/>
            <a:chExt cx="6354000" cy="852285"/>
          </a:xfrm>
        </p:grpSpPr>
        <p:sp>
          <p:nvSpPr>
            <p:cNvPr id="240" name="Google Shape;240;p11"/>
            <p:cNvSpPr/>
            <p:nvPr/>
          </p:nvSpPr>
          <p:spPr>
            <a:xfrm>
              <a:off x="692881" y="2600558"/>
              <a:ext cx="6354000" cy="36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26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0" i="0" u="none" strike="noStrike" cap="none" spc="0">
                  <a:solidFill>
                    <a:srgbClr val="FFFFFF"/>
                  </a:solidFill>
                  <a:latin typeface="Manrope"/>
                  <a:ea typeface="Manrope"/>
                  <a:cs typeface="Manrope"/>
                  <a:sym typeface="Manrope"/>
                </a:rPr>
                <a:t>«Каждый отдел должен привести 10 доноров»</a:t>
              </a:r>
              <a:endParaRPr sz="1800" b="0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1"/>
            <p:cNvSpPr/>
            <p:nvPr/>
          </p:nvSpPr>
          <p:spPr>
            <a:xfrm>
              <a:off x="1216385" y="2111873"/>
              <a:ext cx="1979700" cy="30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ru-RU" sz="1800" b="1" i="0" u="none" strike="noStrike" cap="none" spc="0">
                  <a:solidFill>
                    <a:srgbClr val="FAFF60"/>
                  </a:solidFill>
                  <a:latin typeface="Manrope"/>
                  <a:ea typeface="Manrope"/>
                  <a:cs typeface="Manrope"/>
                  <a:sym typeface="Manrope"/>
                </a:rPr>
                <a:t>Нет</a:t>
              </a:r>
              <a:endParaRPr sz="1800" b="0" i="0" u="none" strike="noStrike" cap="none" spc="0">
                <a:solidFill>
                  <a:srgbClr val="FAFF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11"/>
          <p:cNvSpPr/>
          <p:nvPr/>
        </p:nvSpPr>
        <p:spPr>
          <a:xfrm>
            <a:off x="460925" y="2774783"/>
            <a:ext cx="5430600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«Компания создаёт возможность.</a:t>
            </a:r>
            <a:br>
              <a:rPr lang="ru-RU" sz="170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7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Сотрудник самостоятельно принимает решение»</a:t>
            </a:r>
            <a:r>
              <a:rPr lang="ru-RU" sz="1800" b="0" i="0" u="none" strike="noStrike" cap="none" spc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800" b="0" i="0" u="none" strike="noStrike" cap="none" spc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966634" y="2290104"/>
            <a:ext cx="3239700" cy="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Да</a:t>
            </a:r>
            <a:endParaRPr sz="18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11" title="Frame 132131771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200" y="2260950"/>
            <a:ext cx="363600" cy="3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 title="Frame 132131771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750" y="3868975"/>
            <a:ext cx="363600" cy="36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49" name="Shape 249"/>
        <p:cNvGrpSpPr/>
        <p:nvPr/>
      </p:nvGrpSpPr>
      <p:grpSpPr>
        <a:xfrm>
          <a:off x="0" y="0"/>
          <a:ext cx="0" cy="0"/>
        </a:xfrm>
      </p:grpSpPr>
      <p:pic>
        <p:nvPicPr>
          <p:cNvPr id="250" name="Google Shape;250;p12" title="Забор крови.png"/>
          <p:cNvPicPr preferRelativeResize="0"/>
          <p:nvPr/>
        </p:nvPicPr>
        <p:blipFill>
          <a:blip r:embed="rId3">
            <a:alphaModFix/>
          </a:blip>
          <a:srcRect l="29857" r="40425"/>
          <a:stretch>
            <a:fillRect/>
          </a:stretch>
        </p:blipFill>
        <p:spPr>
          <a:xfrm>
            <a:off x="7064400" y="0"/>
            <a:ext cx="5127600" cy="685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51" name="Google Shape;251;p12"/>
          <p:cNvSpPr/>
          <p:nvPr/>
        </p:nvSpPr>
        <p:spPr>
          <a:xfrm>
            <a:off x="435648" y="472310"/>
            <a:ext cx="11158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Как запустить акцию </a:t>
            </a:r>
            <a:endParaRPr sz="4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465700" y="5306925"/>
            <a:ext cx="6138000" cy="1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>
                <a:latin typeface="Manrope"/>
                <a:ea typeface="Manrope"/>
                <a:cs typeface="Manrope"/>
                <a:sym typeface="Manrope"/>
              </a:rPr>
              <a:t>Что проанализировать после акции: </a:t>
            </a:r>
            <a:r>
              <a:rPr lang="ru-RU" sz="1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количество участников, обратную связь, PR-охват и готовность</a:t>
            </a:r>
            <a:br>
              <a:rPr lang="ru-RU" sz="1600" b="1">
                <a:latin typeface="Manrope"/>
                <a:ea typeface="Manrope"/>
                <a:cs typeface="Manrope"/>
                <a:sym typeface="Manrope"/>
              </a:rPr>
            </a:br>
            <a:r>
              <a:rPr lang="ru-RU" sz="1600" b="1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к повторному участию.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"/>
          <p:cNvSpPr txBox="1"/>
          <p:nvPr>
            <p:ph type="sldNum" idx="12"/>
          </p:nvPr>
        </p:nvSpPr>
        <p:spPr>
          <a:xfrm>
            <a:off x="8969840" y="6155021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3601821" y="1845858"/>
            <a:ext cx="3524100" cy="9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Пригласить</a:t>
            </a: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 сотрудников,</a:t>
            </a:r>
            <a:b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собрать заявки</a:t>
            </a:r>
            <a:r>
              <a:rPr lang="ru-RU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и </a:t>
            </a:r>
            <a:r>
              <a:rPr lang="ru-RU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разослать</a:t>
            </a: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400" b="0" i="0" u="none" strike="noStrike" cap="none" spc="0">
              <a:solidFill>
                <a:srgbClr val="02243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памятки </a:t>
            </a: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о подготовке</a:t>
            </a:r>
            <a:r>
              <a:rPr lang="ru-RU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к донации 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3579132" y="3387399"/>
            <a:ext cx="3372000" cy="3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 Собрать результаты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465700" y="3387399"/>
            <a:ext cx="29709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Провести донорский день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465825" y="4425200"/>
            <a:ext cx="23496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Рассказать о результате в СМИ и соцсетях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3606449" y="4425200"/>
            <a:ext cx="31017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Провести повторную акцию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467118" y="1845858"/>
            <a:ext cx="2970900" cy="9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400" b="0" i="0" u="none" strike="noStrike" cap="none" spc="0">
                <a:solidFill>
                  <a:srgbClr val="022439"/>
                </a:solidFill>
                <a:latin typeface="Manrope"/>
                <a:ea typeface="Manrope"/>
                <a:cs typeface="Manrope"/>
                <a:sym typeface="Manrope"/>
              </a:rPr>
              <a:t>Согласовать дату </a:t>
            </a:r>
            <a:r>
              <a:rPr lang="ru-RU" sz="1400" b="0" i="0" u="none" strike="noStrike" cap="none" spc="0">
                <a:solidFill>
                  <a:srgbClr val="0C0C0C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мероприятия</a:t>
            </a:r>
            <a:br>
              <a:rPr lang="ru-RU" sz="1400" b="0" i="0" u="none" strike="noStrike" cap="none" spc="0">
                <a:solidFill>
                  <a:srgbClr val="0C0C0C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</a:br>
            <a:r>
              <a:rPr lang="ru-RU" sz="1400" b="0" i="0" u="none" strike="noStrike" cap="none" spc="0">
                <a:solidFill>
                  <a:srgbClr val="0C0C0C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с учреждением </a:t>
            </a:r>
            <a:r>
              <a:rPr lang="ru-RU" sz="1400" b="0" i="0" u="sng" strike="noStrike" cap="none" spc="0">
                <a:solidFill>
                  <a:srgbClr val="DC0000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службы крови</a:t>
            </a:r>
            <a:r>
              <a:rPr lang="ru-RU" sz="1400" b="0" i="0" u="none" strike="noStrike" cap="none" spc="0">
                <a:solidFill>
                  <a:srgbClr val="0C0C0C"/>
                </a:solidFill>
                <a:highlight>
                  <a:srgbClr val="FFFFFF"/>
                </a:highlight>
                <a:latin typeface="Manrope"/>
                <a:ea typeface="Manrope"/>
                <a:cs typeface="Manrope"/>
                <a:sym typeface="Manrope"/>
              </a:rPr>
              <a:t> своего региона</a:t>
            </a:r>
            <a:r>
              <a:rPr lang="ru-RU" sz="11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150" y="1385955"/>
            <a:ext cx="359640" cy="35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3150" y="1385958"/>
            <a:ext cx="359640" cy="35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759" y="2909326"/>
            <a:ext cx="359640" cy="35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03342" y="2909326"/>
            <a:ext cx="359280" cy="35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2" title="Frame 1321317715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2563" y="3964512"/>
            <a:ext cx="348825" cy="34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2" title="Frame 1321317716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08575" y="3964512"/>
            <a:ext cx="348825" cy="3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69" name="Shape 269"/>
        <p:cNvGrpSpPr/>
        <p:nvPr/>
      </p:nvGrpSpPr>
      <p:grpSpPr>
        <a:xfrm>
          <a:off x="0" y="0"/>
          <a:ext cx="0" cy="0"/>
        </a:xfrm>
      </p:grpSpPr>
      <p:sp>
        <p:nvSpPr>
          <p:cNvPr id="270" name="Google Shape;270;h404698af0596cba3_0_190"/>
          <p:cNvSpPr/>
          <p:nvPr/>
        </p:nvSpPr>
        <p:spPr>
          <a:xfrm>
            <a:off x="567400" y="4233321"/>
            <a:ext cx="5426400" cy="17004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D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</p:txBody>
      </p:sp>
      <p:sp>
        <p:nvSpPr>
          <p:cNvPr id="271" name="Google Shape;271;h404698af0596cba3_0_190"/>
          <p:cNvSpPr/>
          <p:nvPr/>
        </p:nvSpPr>
        <p:spPr>
          <a:xfrm>
            <a:off x="567400" y="2465115"/>
            <a:ext cx="5426400" cy="1554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D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</p:txBody>
      </p:sp>
      <p:sp>
        <p:nvSpPr>
          <p:cNvPr id="272" name="Google Shape;272;h404698af0596cba3_0_190"/>
          <p:cNvSpPr/>
          <p:nvPr/>
        </p:nvSpPr>
        <p:spPr>
          <a:xfrm>
            <a:off x="6198225" y="4233170"/>
            <a:ext cx="5426400" cy="17004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D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</p:txBody>
      </p:sp>
      <p:sp>
        <p:nvSpPr>
          <p:cNvPr id="273" name="Google Shape;273;h404698af0596cba3_0_190"/>
          <p:cNvSpPr/>
          <p:nvPr/>
        </p:nvSpPr>
        <p:spPr>
          <a:xfrm>
            <a:off x="6198225" y="2464965"/>
            <a:ext cx="5426400" cy="1554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D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DC0000"/>
              </a:solidFill>
            </a:endParaRPr>
          </a:p>
        </p:txBody>
      </p:sp>
      <p:sp>
        <p:nvSpPr>
          <p:cNvPr id="274" name="Google Shape;274;h404698af0596cba3_0_190"/>
          <p:cNvSpPr txBox="1"/>
          <p:nvPr>
            <p:ph type="sldNum" idx="12"/>
          </p:nvPr>
        </p:nvSpPr>
        <p:spPr>
          <a:xfrm>
            <a:off x="8978698" y="6155005"/>
            <a:ext cx="27417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ru-RU"/>
              <a:t>12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h404698af0596cba3_0_190"/>
          <p:cNvSpPr/>
          <p:nvPr/>
        </p:nvSpPr>
        <p:spPr>
          <a:xfrm>
            <a:off x="443550" y="468750"/>
            <a:ext cx="10227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200" b="1">
                <a:latin typeface="Manrope"/>
                <a:ea typeface="Manrope"/>
                <a:cs typeface="Manrope"/>
                <a:sym typeface="Manrope"/>
              </a:rPr>
              <a:t>Что получает компания, организуя донорскую акцию? </a:t>
            </a:r>
            <a:endParaRPr sz="4200" b="1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endParaRPr sz="4600" b="1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76" name="Google Shape;276;h404698af0596cba3_0_190"/>
          <p:cNvSpPr/>
          <p:nvPr/>
        </p:nvSpPr>
        <p:spPr>
          <a:xfrm>
            <a:off x="467267" y="1798848"/>
            <a:ext cx="111501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>
                <a:latin typeface="Manrope"/>
                <a:ea typeface="Manrope"/>
                <a:cs typeface="Manrope"/>
                <a:sym typeface="Manrope"/>
              </a:rPr>
              <a:t>Проект с быстрым стартом и несколькими преимуществами для компании. 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h404698af0596cba3_0_190"/>
          <p:cNvSpPr/>
          <p:nvPr/>
        </p:nvSpPr>
        <p:spPr>
          <a:xfrm>
            <a:off x="6354825" y="3100215"/>
            <a:ext cx="4917300" cy="9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Публичная демонстрация результатов акции</a:t>
            </a:r>
            <a:br>
              <a:rPr lang="ru-RU" sz="1300"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подтверждает социальную ответственность компании</a:t>
            </a:r>
            <a:br>
              <a:rPr lang="ru-RU" sz="1300"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и её вклад в развитие общества.</a:t>
            </a:r>
            <a:endParaRPr sz="1300"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7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78" name="Google Shape;278;h404698af0596cba3_0_190"/>
          <p:cNvSpPr/>
          <p:nvPr/>
        </p:nvSpPr>
        <p:spPr>
          <a:xfrm>
            <a:off x="6371182" y="2656591"/>
            <a:ext cx="4830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Результат можно показать</a:t>
            </a:r>
            <a:endParaRPr sz="1800" b="0" i="0" u="none" strike="noStrike" cap="none" spc="0">
              <a:solidFill>
                <a:srgbClr val="D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h404698af0596cba3_0_190"/>
          <p:cNvSpPr/>
          <p:nvPr/>
        </p:nvSpPr>
        <p:spPr>
          <a:xfrm>
            <a:off x="741050" y="5022298"/>
            <a:ext cx="4988100" cy="7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Социальные инициативы укрепляют образ компании</a:t>
            </a:r>
            <a:br>
              <a:rPr lang="ru-RU" sz="1300">
                <a:latin typeface="Manrope"/>
                <a:ea typeface="Manrope"/>
                <a:cs typeface="Manrope"/>
                <a:sym typeface="Manrope"/>
              </a:rPr>
            </a:b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как работодателя, который заботится не только о бизнесе, но и об обществе. </a:t>
            </a:r>
            <a:endParaRPr sz="1300"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7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80" name="Google Shape;280;h404698af0596cba3_0_190"/>
          <p:cNvSpPr/>
          <p:nvPr/>
        </p:nvSpPr>
        <p:spPr>
          <a:xfrm>
            <a:off x="741050" y="4430097"/>
            <a:ext cx="48300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Вклад в HR-бренд через реальные действия </a:t>
            </a:r>
            <a:endParaRPr sz="1800" b="0" i="0" u="none" strike="noStrike" cap="none" spc="0">
              <a:solidFill>
                <a:srgbClr val="D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h404698af0596cba3_0_190"/>
          <p:cNvSpPr/>
          <p:nvPr/>
        </p:nvSpPr>
        <p:spPr>
          <a:xfrm>
            <a:off x="6377595" y="5229481"/>
            <a:ext cx="5016000" cy="5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Компания и сотрудники вносят реальный вклад </a:t>
            </a:r>
            <a:endParaRPr sz="1300"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2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в помощь людям. </a:t>
            </a:r>
            <a:endParaRPr sz="1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h404698af0596cba3_0_190"/>
          <p:cNvSpPr/>
          <p:nvPr/>
        </p:nvSpPr>
        <p:spPr>
          <a:xfrm>
            <a:off x="6375838" y="4433294"/>
            <a:ext cx="4830000" cy="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Социальная ценность — не декларация</a:t>
            </a:r>
            <a:endParaRPr sz="1800" b="0" i="0" u="none" strike="noStrike" cap="none" spc="0">
              <a:solidFill>
                <a:srgbClr val="D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h404698af0596cba3_0_190"/>
          <p:cNvSpPr/>
          <p:nvPr/>
        </p:nvSpPr>
        <p:spPr>
          <a:xfrm>
            <a:off x="739025" y="3358749"/>
            <a:ext cx="50622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>
                <a:latin typeface="Manrope"/>
                <a:ea typeface="Manrope"/>
                <a:cs typeface="Manrope"/>
                <a:sym typeface="Manrope"/>
              </a:rPr>
              <a:t>Готова</a:t>
            </a:r>
            <a:r>
              <a:rPr lang="ru-RU" sz="1300" b="0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я механика акции, которую можно адаптировать </a:t>
            </a:r>
            <a:endParaRPr sz="13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0" u="none" strike="noStrike" cap="none" spc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под компанию и масштабировать.</a:t>
            </a:r>
            <a:endParaRPr sz="13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41714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spc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84" name="Google Shape;284;h404698af0596cba3_0_190"/>
          <p:cNvSpPr/>
          <p:nvPr/>
        </p:nvSpPr>
        <p:spPr>
          <a:xfrm>
            <a:off x="739138" y="2656591"/>
            <a:ext cx="49881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 spc="0">
                <a:solidFill>
                  <a:srgbClr val="DC0000"/>
                </a:solidFill>
                <a:latin typeface="Manrope"/>
                <a:ea typeface="Manrope"/>
                <a:cs typeface="Manrope"/>
                <a:sym typeface="Manrope"/>
              </a:rPr>
              <a:t>Для запуска не требуется создавать новый формат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288" name="Shape 288"/>
        <p:cNvGrpSpPr/>
        <p:nvPr/>
      </p:nvGrpSpPr>
      <p:grpSpPr>
        <a:xfrm>
          <a:off x="0" y="0"/>
          <a:ext cx="0" cy="0"/>
        </a:xfrm>
      </p:grpSpPr>
      <p:pic>
        <p:nvPicPr>
          <p:cNvPr id="289" name="Google Shape;289;p15" title="Photo.jpg"/>
          <p:cNvPicPr preferRelativeResize="0"/>
          <p:nvPr/>
        </p:nvPicPr>
        <p:blipFill>
          <a:blip r:embed="rId3">
            <a:alphaModFix/>
          </a:blip>
          <a:srcRect t="15625" b="51"/>
          <a:stretch>
            <a:fillRect/>
          </a:stretch>
        </p:blipFill>
        <p:spPr>
          <a:xfrm>
            <a:off x="600" y="750"/>
            <a:ext cx="12190800" cy="6856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290" name="Google Shape;29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39476" y="538086"/>
            <a:ext cx="1078920" cy="43884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5"/>
          <p:cNvSpPr/>
          <p:nvPr/>
        </p:nvSpPr>
        <p:spPr>
          <a:xfrm>
            <a:off x="473879" y="453580"/>
            <a:ext cx="27660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Портал «+Я»</a:t>
            </a:r>
            <a:br>
              <a:rPr lang="ru-RU" sz="1600" b="0" i="0" u="none" strike="noStrike" cap="none" spc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600" b="0" i="0" u="none" strike="noStrike" cap="none" spc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донорство‑плазмы.рф</a:t>
            </a:r>
            <a:endParaRPr sz="16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566841" y="5342647"/>
            <a:ext cx="89988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 spc="0">
              <a:solidFill>
                <a:srgbClr val="FAFF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458763" y="5553080"/>
            <a:ext cx="94086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600" b="1" i="0" u="none" strike="noStrike" cap="none" spc="0">
                <a:solidFill>
                  <a:srgbClr val="FAFF60"/>
                </a:solidFill>
                <a:latin typeface="Manrope"/>
                <a:ea typeface="Manrope"/>
                <a:cs typeface="Manrope"/>
                <a:sym typeface="Manrope"/>
              </a:rPr>
              <a:t>Спасибо за внимание!</a:t>
            </a:r>
            <a:endParaRPr sz="4600" b="1" i="0" u="none" strike="noStrike" cap="none" spc="0">
              <a:solidFill>
                <a:srgbClr val="FAFF6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Theme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121</Paragraphs>
  <Slides>13</Slides>
  <Notes>13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9">
      <vt:lpstr>Arial</vt:lpstr>
      <vt:lpstr>Calibri</vt:lpstr>
      <vt:lpstr>Times New Roman</vt:lpstr>
      <vt:lpstr>Manrope</vt:lpstr>
      <vt:lpstr>Noto Sans Symbols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Каримова Зиля</dc:creator>
  <cp:revision>1</cp:revision>
  <dcterms:created xsi:type="dcterms:W3CDTF">2023-06-30T08:30:50Z</dcterms:created>
  <dcterms:modified xsi:type="dcterms:W3CDTF">2026-10-23T10:33:40Z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16</vt:i4>
  </property>
</Properties>
</file>